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6" r:id="rId50"/>
    <p:sldId id="308" r:id="rId51"/>
    <p:sldId id="309" r:id="rId52"/>
    <p:sldId id="310" r:id="rId53"/>
    <p:sldId id="311" r:id="rId54"/>
    <p:sldId id="312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4" r:id="rId64"/>
    <p:sldId id="325" r:id="rId65"/>
    <p:sldId id="326" r:id="rId66"/>
    <p:sldId id="327" r:id="rId67"/>
    <p:sldId id="328" r:id="rId6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1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685D8-0FCF-4FBF-AE28-367BD6859083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2EB31-519D-441A-8130-D50B88A3F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D6B4E75A-58B0-425F-8256-39E162EC721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3E612199-4879-4931-9E91-7F2E103612D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7047B44C-28B4-4850-B9E0-4711A7560C3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2B617C6-558C-4501-AC19-2E14BD49A35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6DD13D80-E48C-4CB2-8013-264D2099EFB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A3DD09E9-963C-4E5A-9042-713A1463221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ADDDBF7-AD49-4849-96DB-47F48910CA7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89D9FAD0-3C70-44C8-BA1E-49DF81DFD01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53C0F3CC-F7F4-483B-87AC-89E1A05BAC6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F6AA114B-924B-4682-960B-13E6F8A8E3D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52A4F80A-F1A9-4CD2-822C-F8547656011E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415D9DFD-8721-461C-ADAF-99A5ED745FD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7F380D52-3791-46CB-A4CC-EC05D835A57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E90355D5-24E2-4F1D-8FF1-21AE8BEB060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4313BE19-C9FF-4768-BE2A-278FFF4840BC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5E43AB9D-B55A-458A-B876-F533A59E70B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FE550F3-CE76-4C20-A4C4-FE72B238059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4251D54-AD9F-4988-AF6B-9EFEF9F01D6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19445310-2666-472B-8F46-8BE7FE0203B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763B4BF-1A2B-47D7-980D-3CA6C796659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2E22D8A9-32FD-4945-A254-A566A3EE09BC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811855D6-C04B-4B1D-B85E-8E117BFFA6A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7FC9B855-8206-4AEA-9514-8713FA661D6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F34E5AAB-D19E-4BAF-B89D-9228AD17B8D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12E172CD-3904-4F75-BB72-F62E3C4D1EB0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86842396-3857-44CC-9411-D9C1AC14F076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8316F16D-7E9E-4F25-8E99-CA45A41B794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7FC7912F-5F1B-4B3F-84AC-D53C4ED85B9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775E8A7-4F7A-4A5F-9246-8D27901CA21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381A5183-50BD-4D82-8973-5D861C1FAFD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C9AB7067-D036-44B7-8842-5A32F00ACDAE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D139CCBD-7414-45A1-9B4F-9D315D9F4E5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47383281-1D3E-4A01-BC6B-5CFD54CB223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CA90DBBC-F658-47D8-A2DE-4BB133097246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496FAA14-E431-40BE-AC03-590C499B8F4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C9395924-985E-423F-86FD-A0866AC0077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E3FE9F2A-5D45-4B44-B0AB-0EE0DA3767B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8C63DC05-0E3A-4EAA-805A-96C2A3A6E74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FCB4E1D7-3507-4FEE-A317-EF203BB6988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305A8B0D-3B01-40D7-9870-9C245ADF4D4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671BA38B-4D4D-41AE-B61E-EE3C63095A3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54929163-84E3-42AF-9616-FDDA1C88FF3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379D67A4-9008-4D06-8808-80C77687E89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435969D-82D7-4256-B0D1-1B2796942CF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6F5D00F9-8567-4C15-A28F-4F1DBD81FF3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2B1D1531-F640-403E-99F2-9C42009EC76C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C48BF75B-B2F1-4971-B817-9959C681D53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11ACBF93-6B4E-42E9-B046-FA2F6DAD26F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AB0B62D6-1717-4696-9598-151DA107A95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B2E5CEE-0AF8-43AE-B291-8FA397306011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181B24F-61B4-4BDC-BD6E-1379D852800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E50CC74-27CD-447B-91A7-687CD0C5FE5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FD003D4F-8CC8-426D-AB5F-89128E672143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AC1512E6-67BD-4027-BC1B-7BA5F94FA4C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04343845-7128-438A-8616-1139FC939A39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DF2733B1-11EB-4B71-8D4D-A4AFE65BF99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905F14CF-8BEC-449E-AD5F-C836821C864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EAAF408D-548A-417B-9F91-58DB14E1CDCC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D972CAAA-B867-4B88-984C-46D5EFDD3618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rgbClr val="F7F7F7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F7F7F7"/>
                </a:solidFill>
                <a:latin typeface="Tahoma" pitchFamily="34" charset="0"/>
              </a:defRPr>
            </a:lvl9pPr>
          </a:lstStyle>
          <a:p>
            <a:pPr eaLnBrk="1" hangingPunct="1"/>
            <a:fld id="{6786C4F6-5CE3-4E80-85C9-98AB89A22C8F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pct5">
          <a:fgClr>
            <a:schemeClr val="bg2">
              <a:lumMod val="25000"/>
            </a:schemeClr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SBanner_brw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4" y="438350"/>
            <a:ext cx="1177705" cy="1162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400" y="60515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7425" y="3283584"/>
            <a:ext cx="46291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8549"/>
            <a:ext cx="7772400" cy="1336386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3972"/>
            <a:ext cx="6400800" cy="15932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78729B-D5D9-1346-8CEC-7B3EF384A2D7}" type="datetimeFigureOut">
              <a:rPr lang="en-US"/>
              <a:pPr>
                <a:defRPr/>
              </a:pPr>
              <a:t>4/22/2014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err="1" smtClean="0"/>
              <a:t>www.myimsservices.com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B80CE-3B67-B345-A158-D8AFF8196D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-8466" y="6037806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16200000" sx="40000" sy="4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-8466" y="448377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6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4889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5400" y="488950"/>
            <a:ext cx="2193925" cy="8064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32" y="274638"/>
            <a:ext cx="651866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FFEB-6D52-D245-B6E8-748BA65C912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97B5-D3AA-8746-82A4-6043B0A96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48367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3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483716" y="3032918"/>
            <a:ext cx="6870700" cy="804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‘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6822103" y="669131"/>
            <a:ext cx="2193925" cy="8048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274638"/>
            <a:ext cx="0" cy="58896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68134"/>
            <a:ext cx="2057400" cy="3958029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AB6F-92B2-BF4D-9794-846DEE2E841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EF76-37D9-0F40-A94B-7C0E8C473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21498" y="-25400"/>
            <a:ext cx="0" cy="68961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9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4889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88950"/>
            <a:ext cx="2168525" cy="8064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32" y="274638"/>
            <a:ext cx="6518668" cy="1143000"/>
          </a:xfrm>
        </p:spPr>
        <p:txBody>
          <a:bodyPr>
            <a:normAutofit/>
          </a:bodyPr>
          <a:lstStyle>
            <a:lvl1pPr algn="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3DB9-AEBD-BB40-A891-8808ECFA27D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AF8D-3F9B-FB42-AD63-FB1F7CA21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48367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1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EB81-FA22-DB45-83AA-A1639B8E470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86C4-AA9D-5648-AEE2-A1819D7D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  <p:pic>
        <p:nvPicPr>
          <p:cNvPr id="17" name="Picture 16" descr="IMSBanner_brw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4" y="438350"/>
            <a:ext cx="1177705" cy="11629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-8466" y="448377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0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5400" y="4889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5400" y="488950"/>
            <a:ext cx="2193925" cy="8064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32" y="274638"/>
            <a:ext cx="651866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F202-B581-FA44-81FD-5043B9BC055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DCB1-3129-6C4F-BA0B-CC0C49F9A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8367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7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400" y="4889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25400" y="488950"/>
            <a:ext cx="2193925" cy="8064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32" y="274638"/>
            <a:ext cx="651866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05AC-170E-6341-9280-5FE25EAD432D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9E0A-4D78-6F4A-B1F4-43367A1C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48367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400" y="488950"/>
            <a:ext cx="9194800" cy="8064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5400" y="488950"/>
            <a:ext cx="2193925" cy="8064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132" y="274638"/>
            <a:ext cx="6518668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0BA0-C880-AD43-B32D-71DEA13BCF0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001C-F6E8-1B47-8720-42973678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8367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6BCF-E5B7-514A-B0A7-4D9B5B29FBF7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D68A-D5FC-AC43-98CC-9A2C81676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3902-2744-8D49-9C89-A5CBA21FEE9B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00EA-7FF1-C545-9106-446B07D68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6164263"/>
            <a:ext cx="822960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43FB-0CE1-144F-BEFF-5FE32DDB4EE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2358-B565-B649-919D-22DC62AB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IMS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66" y="6205715"/>
            <a:ext cx="571190" cy="2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5E7282-94F7-794C-9D02-62AA24D42FE4}" type="datetimeFigureOut">
              <a:rPr lang="en-US" smtClean="0"/>
              <a:pPr>
                <a:defRPr/>
              </a:pPr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5A1C2-E0B3-1E44-82C9-98B9EBC5E8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Times"/>
          <a:ea typeface="ＭＳ Ｐゴシック" charset="0"/>
          <a:cs typeface="Time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c-e8EGkLMo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Vg3bamFB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GoR4dbE1os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903612"/>
            <a:ext cx="7772400" cy="1214896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MANAGING FRESHWATER FISH POPULATIONS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324791"/>
            <a:ext cx="6400800" cy="797734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#8986-E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native largemouth still exists, but the Florida hybrid bass is the species commonly stocked.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Its hybrid vigor is responsible for weights in excess of 20 pounds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 pond should be ¼ acre or larger for this species.</a:t>
            </a:r>
          </a:p>
        </p:txBody>
      </p:sp>
    </p:spTree>
    <p:extLst>
      <p:ext uri="{BB962C8B-B14F-4D97-AF65-F5344CB8AC3E}">
        <p14:creationId xmlns:p14="http://schemas.microsoft.com/office/powerpoint/2010/main" val="9302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smallmouth bass is similar to the largemouth bass in shape and color, but rarely exceeds five pounds.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As the name suggests, the mouth is smaller than the largemouth species.</a:t>
            </a:r>
          </a:p>
        </p:txBody>
      </p:sp>
      <p:pic>
        <p:nvPicPr>
          <p:cNvPr id="12291" name="Picture 3" descr="8986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3137388"/>
            <a:ext cx="67818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30923" y="5713901"/>
            <a:ext cx="2362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Ponds should be ½ acre or larger for smallmouth bass.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also prefer ponds with a gravel base and a depth of 10 feet.</a:t>
            </a:r>
          </a:p>
        </p:txBody>
      </p:sp>
    </p:spTree>
    <p:extLst>
      <p:ext uri="{BB962C8B-B14F-4D97-AF65-F5344CB8AC3E}">
        <p14:creationId xmlns:p14="http://schemas.microsoft.com/office/powerpoint/2010/main" val="28508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97877" y="152400"/>
            <a:ext cx="808892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Hybrid striped bass are a cross between the white bass and the striped bass.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It is a popular game fish and a good food fish.</a:t>
            </a:r>
          </a:p>
        </p:txBody>
      </p:sp>
      <p:pic>
        <p:nvPicPr>
          <p:cNvPr id="14339" name="Picture 3" descr="8986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/>
          <a:stretch>
            <a:fillRect/>
          </a:stretch>
        </p:blipFill>
        <p:spPr bwMode="auto">
          <a:xfrm>
            <a:off x="1676400" y="2189285"/>
            <a:ext cx="579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4854" y="516108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0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820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Hybrid striped bass will feed on a variety of prey fish species, but will also accept a commercial feed.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can tolerate water temperatures from 25</a:t>
            </a:r>
            <a:r>
              <a:rPr lang="en-US" sz="3000" dirty="0">
                <a:cs typeface="Tahoma" pitchFamily="34" charset="0"/>
              </a:rPr>
              <a:t>°F to 90°F.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670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The channel catfish is the most popular stocked fish of the catfish family.</a:t>
            </a:r>
          </a:p>
        </p:txBody>
      </p:sp>
      <p:pic>
        <p:nvPicPr>
          <p:cNvPr id="16387" name="Picture 3" descr="8986-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86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9100" y="5266592"/>
            <a:ext cx="2667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4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Channel catfish adapt well to pond stocking and management throughout the South.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winter well, but grow best when water temperatures are from 80</a:t>
            </a:r>
            <a:r>
              <a:rPr lang="en-US" sz="3000" dirty="0">
                <a:cs typeface="Tahoma" pitchFamily="34" charset="0"/>
              </a:rPr>
              <a:t>°F to 85°F.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cs typeface="Tahoma" pitchFamily="34" charset="0"/>
              </a:rPr>
              <a:t>Properly stocked ponds require little maintenance.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522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27538" y="304800"/>
            <a:ext cx="8235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Black crappie is a popular pan fish and does well when stocked with bass.</a:t>
            </a:r>
          </a:p>
        </p:txBody>
      </p:sp>
      <p:pic>
        <p:nvPicPr>
          <p:cNvPr id="18435" name="Picture 3" descr="8986-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9" y="1582615"/>
            <a:ext cx="7620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2869" y="5627565"/>
            <a:ext cx="2514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Black crappie provide food to predator fish and will feed on small fish and insects.</a:t>
            </a:r>
          </a:p>
        </p:txBody>
      </p:sp>
    </p:spTree>
    <p:extLst>
      <p:ext uri="{BB962C8B-B14F-4D97-AF65-F5344CB8AC3E}">
        <p14:creationId xmlns:p14="http://schemas.microsoft.com/office/powerpoint/2010/main" val="2354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Red-ear sunfish are a popular sport fish that prefer deeper waters.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can grow to 12-inch lengths and weigh several pounds.</a:t>
            </a:r>
          </a:p>
        </p:txBody>
      </p:sp>
      <p:pic>
        <p:nvPicPr>
          <p:cNvPr id="20483" name="Picture 3" descr="8986-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90446"/>
            <a:ext cx="52578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43100" y="5732096"/>
            <a:ext cx="2590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9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Introduction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Fish ownership is the property of the individual or state that owns the rights to the water.</a:t>
            </a:r>
          </a:p>
          <a:p>
            <a:r>
              <a:rPr lang="en-US" dirty="0">
                <a:latin typeface="Calibri" charset="0"/>
              </a:rPr>
              <a:t>The state government is responsible for managing fish and fishing in public waters.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primary purpose for red-ear sunfish is fodder for bass species.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do not overpopulate a pond as easily as bluegills.</a:t>
            </a:r>
          </a:p>
        </p:txBody>
      </p:sp>
    </p:spTree>
    <p:extLst>
      <p:ext uri="{BB962C8B-B14F-4D97-AF65-F5344CB8AC3E}">
        <p14:creationId xmlns:p14="http://schemas.microsoft.com/office/powerpoint/2010/main" val="36779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Bluegill sunfish (bream) are another good food source for largemouth bass and other game fish species.</a:t>
            </a:r>
          </a:p>
        </p:txBody>
      </p:sp>
      <p:pic>
        <p:nvPicPr>
          <p:cNvPr id="22531" name="Picture 3" descr="8986E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5792"/>
            <a:ext cx="662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5322155"/>
            <a:ext cx="2667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Bluegills tend to overpopulate a pond.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feed on insects, insect larvae, and occasionally, small fish, but will also eat commercial feeds.</a:t>
            </a:r>
          </a:p>
        </p:txBody>
      </p:sp>
    </p:spTree>
    <p:extLst>
      <p:ext uri="{BB962C8B-B14F-4D97-AF65-F5344CB8AC3E}">
        <p14:creationId xmlns:p14="http://schemas.microsoft.com/office/powerpoint/2010/main" val="29437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The triploid grass carp is a genetic development of the diploid grass carp.</a:t>
            </a:r>
          </a:p>
        </p:txBody>
      </p:sp>
      <p:pic>
        <p:nvPicPr>
          <p:cNvPr id="24579" name="Picture 3" descr="8986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5869"/>
            <a:ext cx="8001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5023094"/>
            <a:ext cx="297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8698" y="5732557"/>
            <a:ext cx="246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4"/>
              </a:rPr>
              <a:t>Asian Carp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04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grass carp (white </a:t>
            </a:r>
            <a:r>
              <a:rPr lang="en-US" sz="3000" dirty="0" err="1"/>
              <a:t>amur</a:t>
            </a:r>
            <a:r>
              <a:rPr lang="en-US" sz="3000" dirty="0"/>
              <a:t>) is fertile and will reproduce.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triploid strain has an extra chromosome that makes it infertile.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Stocking the diploid grass carp is illegal in 35 states, including Texas.</a:t>
            </a:r>
          </a:p>
        </p:txBody>
      </p:sp>
    </p:spTree>
    <p:extLst>
      <p:ext uri="{BB962C8B-B14F-4D97-AF65-F5344CB8AC3E}">
        <p14:creationId xmlns:p14="http://schemas.microsoft.com/office/powerpoint/2010/main" val="8767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48408" y="182563"/>
            <a:ext cx="8282354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grass carp feeds on aquatic vegetation.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do not take a bait and cannot be fished.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Diploid grass carp will reproduce and outgrow its food supply.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This will strip a water habitat of cover needed by game and prey species.</a:t>
            </a:r>
          </a:p>
        </p:txBody>
      </p:sp>
    </p:spTree>
    <p:extLst>
      <p:ext uri="{BB962C8B-B14F-4D97-AF65-F5344CB8AC3E}">
        <p14:creationId xmlns:p14="http://schemas.microsoft.com/office/powerpoint/2010/main" val="37981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30823" y="381000"/>
            <a:ext cx="84083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Triploid grass carp also feed on aquatic plants, but they will not reproduce and outgrow the food supply.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As of January 23, 1992, it became legal to stock triploid grass carp.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 permit is still required and a fee must be paid; plus, there is an additional stocking fee per fish.</a:t>
            </a:r>
          </a:p>
        </p:txBody>
      </p:sp>
    </p:spTree>
    <p:extLst>
      <p:ext uri="{BB962C8B-B14F-4D97-AF65-F5344CB8AC3E}">
        <p14:creationId xmlns:p14="http://schemas.microsoft.com/office/powerpoint/2010/main" val="15425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The fathead minnow is a popular baitfish and is stocked as fodder for predator fish.</a:t>
            </a:r>
          </a:p>
        </p:txBody>
      </p:sp>
      <p:pic>
        <p:nvPicPr>
          <p:cNvPr id="28675" name="Picture 3" descr="8986E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1608"/>
            <a:ext cx="6934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66800" y="4824658"/>
            <a:ext cx="236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1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Stocking of minnows should proceed stocking of game fish to allow time for minnows to reproduce and develop a stable population.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Fathead minnows feed on algae, detritus, and zooplankton.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PVC pipe and empty beverage cans are nesting areas for the fathead minnows.</a:t>
            </a:r>
          </a:p>
        </p:txBody>
      </p:sp>
    </p:spTree>
    <p:extLst>
      <p:ext uri="{BB962C8B-B14F-4D97-AF65-F5344CB8AC3E}">
        <p14:creationId xmlns:p14="http://schemas.microsoft.com/office/powerpoint/2010/main" val="37451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2296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golden shiner is an excellent baitfish and fodder.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Commercial production meets both needs.</a:t>
            </a:r>
          </a:p>
        </p:txBody>
      </p:sp>
      <p:pic>
        <p:nvPicPr>
          <p:cNvPr id="30723" name="Picture 4" descr="8986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9769"/>
            <a:ext cx="79248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5516807"/>
            <a:ext cx="2895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48408" y="304800"/>
            <a:ext cx="8390792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Landowners may manage ponds, reservoirs, impoundments, or even lakes, if they are completely on privately owned land.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Though wild game is the property of the people of the state, fish ownership is the property of the entity that owns the waters.</a:t>
            </a:r>
          </a:p>
        </p:txBody>
      </p:sp>
    </p:spTree>
    <p:extLst>
      <p:ext uri="{BB962C8B-B14F-4D97-AF65-F5344CB8AC3E}">
        <p14:creationId xmlns:p14="http://schemas.microsoft.com/office/powerpoint/2010/main" val="21597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Adult golden shiners can grow 8 to 10 inches.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feed on zooplankton, insects, filamentous algae, and small fish.</a:t>
            </a:r>
          </a:p>
        </p:txBody>
      </p:sp>
    </p:spTree>
    <p:extLst>
      <p:ext uri="{BB962C8B-B14F-4D97-AF65-F5344CB8AC3E}">
        <p14:creationId xmlns:p14="http://schemas.microsoft.com/office/powerpoint/2010/main" val="202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Crayfish exist worldwide.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Of the 500 species, half are found in North America.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Both fish and humans will consume crayfish.</a:t>
            </a:r>
          </a:p>
        </p:txBody>
      </p:sp>
      <p:pic>
        <p:nvPicPr>
          <p:cNvPr id="32771" name="Picture 3" descr="8986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85" y="2974731"/>
            <a:ext cx="5867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79685" y="5446469"/>
            <a:ext cx="259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9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4582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Crayfish feed on plant and animal matter including algae, insect larvae, worms, tadpoles, and tiny fish.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During the molting process, they become more vulnerable to predators.</a:t>
            </a:r>
          </a:p>
        </p:txBody>
      </p:sp>
    </p:spTree>
    <p:extLst>
      <p:ext uri="{BB962C8B-B14F-4D97-AF65-F5344CB8AC3E}">
        <p14:creationId xmlns:p14="http://schemas.microsoft.com/office/powerpoint/2010/main" val="7121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Stocking Rates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objectives of the landowner dictate stocking rates.</a:t>
            </a:r>
          </a:p>
          <a:p>
            <a:r>
              <a:rPr lang="en-US" dirty="0">
                <a:latin typeface="Calibri" charset="0"/>
              </a:rPr>
              <a:t>Personal preference, projected harvest, and natural production ability of the pond are factors in determining stocking rates.</a:t>
            </a:r>
          </a:p>
        </p:txBody>
      </p:sp>
    </p:spTree>
    <p:extLst>
      <p:ext uri="{BB962C8B-B14F-4D97-AF65-F5344CB8AC3E}">
        <p14:creationId xmlns:p14="http://schemas.microsoft.com/office/powerpoint/2010/main" val="1380189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05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Fertilizing a pond will allow the manager to increase stocking rates.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Stocking should include both predator and prey species.</a:t>
            </a:r>
          </a:p>
        </p:txBody>
      </p:sp>
    </p:spTree>
    <p:extLst>
      <p:ext uri="{BB962C8B-B14F-4D97-AF65-F5344CB8AC3E}">
        <p14:creationId xmlns:p14="http://schemas.microsoft.com/office/powerpoint/2010/main" val="899872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92368" y="304800"/>
            <a:ext cx="84230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Heavy stocking may require aeration equipment.</a:t>
            </a:r>
          </a:p>
        </p:txBody>
      </p:sp>
      <p:pic>
        <p:nvPicPr>
          <p:cNvPr id="36867" name="Picture 3" descr="pond aerato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62063"/>
            <a:ext cx="7772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5853113"/>
            <a:ext cx="3276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Photo by M. </a:t>
            </a:r>
            <a:r>
              <a:rPr lang="en-US" sz="1000" dirty="0" err="1"/>
              <a:t>Jasek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557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83575" y="1236784"/>
            <a:ext cx="823839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Below are some stocking guidelines</a:t>
            </a:r>
            <a:r>
              <a:rPr lang="en-US" sz="3000" dirty="0" smtClean="0"/>
              <a:t>.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Channel </a:t>
            </a:r>
            <a:r>
              <a:rPr lang="en-US" sz="2800" dirty="0"/>
              <a:t>catfish should not </a:t>
            </a:r>
            <a:r>
              <a:rPr lang="en-US" sz="2800" dirty="0" smtClean="0"/>
              <a:t>exceed 2,500 per acre</a:t>
            </a:r>
            <a:r>
              <a:rPr lang="en-US" sz="2800" dirty="0"/>
              <a:t>.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Shiner </a:t>
            </a:r>
            <a:r>
              <a:rPr lang="en-US" sz="2800" dirty="0"/>
              <a:t>or fathead minnow should </a:t>
            </a:r>
            <a:r>
              <a:rPr lang="en-US" sz="2800" dirty="0" smtClean="0"/>
              <a:t>be </a:t>
            </a:r>
            <a:r>
              <a:rPr lang="en-US" sz="2800" dirty="0"/>
              <a:t>stocked 1,000 to 3,000 per 	surface acre.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Crayfish </a:t>
            </a:r>
            <a:r>
              <a:rPr lang="en-US" sz="2800" dirty="0"/>
              <a:t>can be stocked at a </a:t>
            </a:r>
            <a:r>
              <a:rPr lang="en-US" sz="2800" dirty="0" smtClean="0"/>
              <a:t>rate of </a:t>
            </a:r>
            <a:r>
              <a:rPr lang="en-US" sz="2800" dirty="0"/>
              <a:t>100 breeder-size per acre.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2707" y="465992"/>
            <a:ext cx="3859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How to stock a pond from scratch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607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13238" y="228600"/>
            <a:ext cx="835269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 smtClean="0"/>
              <a:t>Largemouth </a:t>
            </a:r>
            <a:r>
              <a:rPr lang="en-US" sz="3000" dirty="0"/>
              <a:t>and smallmouth bass </a:t>
            </a:r>
            <a:r>
              <a:rPr lang="en-US" sz="3000" dirty="0" smtClean="0"/>
              <a:t>stocking </a:t>
            </a:r>
            <a:r>
              <a:rPr lang="en-US" sz="3000" dirty="0"/>
              <a:t>is recommended at 100 </a:t>
            </a:r>
            <a:r>
              <a:rPr lang="en-US" sz="3000" dirty="0" smtClean="0"/>
              <a:t>per </a:t>
            </a:r>
            <a:r>
              <a:rPr lang="en-US" sz="3000" dirty="0"/>
              <a:t>acre per species.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 smtClean="0"/>
              <a:t>Triploid </a:t>
            </a:r>
            <a:r>
              <a:rPr lang="en-US" sz="3000" dirty="0"/>
              <a:t>grass carp maximum </a:t>
            </a:r>
            <a:r>
              <a:rPr lang="en-US" sz="3000" dirty="0" smtClean="0"/>
              <a:t>stocking </a:t>
            </a:r>
            <a:r>
              <a:rPr lang="en-US" sz="3000" dirty="0"/>
              <a:t>with permit is seven per </a:t>
            </a:r>
            <a:r>
              <a:rPr lang="en-US" sz="3000" dirty="0" smtClean="0"/>
              <a:t>acre.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New ponds can stock smaller, less expensive fish.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As the population becomes more diverse, the numbers of each species should be adjusted to accommodate each species.</a:t>
            </a:r>
          </a:p>
          <a:p>
            <a:pPr>
              <a:spcBef>
                <a:spcPct val="50000"/>
              </a:spcBef>
              <a:defRPr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3750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Controlling Fishing Pressure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Fishing is a time to relax and enjoy the </a:t>
            </a:r>
            <a:r>
              <a:rPr lang="en-US" dirty="0" smtClean="0">
                <a:latin typeface="Calibri" charset="0"/>
              </a:rPr>
              <a:t>outdoors.</a:t>
            </a:r>
          </a:p>
          <a:p>
            <a:r>
              <a:rPr lang="en-US" dirty="0">
                <a:latin typeface="Calibri" charset="0"/>
              </a:rPr>
              <a:t>Pond management requires fishing to control populations to maintain the food supply in the pond.</a:t>
            </a:r>
          </a:p>
          <a:p>
            <a:r>
              <a:rPr lang="en-US" dirty="0">
                <a:latin typeface="Calibri" charset="0"/>
              </a:rPr>
              <a:t>A short food supply will stunt fish growth.</a:t>
            </a:r>
          </a:p>
          <a:p>
            <a:r>
              <a:rPr lang="en-US" dirty="0">
                <a:latin typeface="Calibri" charset="0"/>
              </a:rPr>
              <a:t>The highest fish production takes place with 300 to 500 hours of fishing per acre per year</a:t>
            </a:r>
            <a:r>
              <a:rPr lang="en-US" dirty="0" smtClean="0">
                <a:latin typeface="Calibri" charset="0"/>
              </a:rPr>
              <a:t>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04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Fishing should start in a newly stocked pond when each fish species reaches edible size or sexual maturity.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This normally takes place one year after stocking.</a:t>
            </a:r>
          </a:p>
        </p:txBody>
      </p:sp>
    </p:spTree>
    <p:extLst>
      <p:ext uri="{BB962C8B-B14F-4D97-AF65-F5344CB8AC3E}">
        <p14:creationId xmlns:p14="http://schemas.microsoft.com/office/powerpoint/2010/main" val="281860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These privately owned waters can contain a diverse population or only one species.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In aquaculture, a single species is the standard.</a:t>
            </a:r>
          </a:p>
        </p:txBody>
      </p:sp>
    </p:spTree>
    <p:extLst>
      <p:ext uri="{BB962C8B-B14F-4D97-AF65-F5344CB8AC3E}">
        <p14:creationId xmlns:p14="http://schemas.microsoft.com/office/powerpoint/2010/main" val="2664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Fishing should also target selected species.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About 10 to 12 sunfish should be caught for each bass or catfish that is taken.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If sunfish are caught that are too small for human consumption, they should not be returned to the pond.</a:t>
            </a:r>
          </a:p>
        </p:txBody>
      </p:sp>
    </p:spTree>
    <p:extLst>
      <p:ext uri="{BB962C8B-B14F-4D97-AF65-F5344CB8AC3E}">
        <p14:creationId xmlns:p14="http://schemas.microsoft.com/office/powerpoint/2010/main" val="2993333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Feeding Fish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Feeding fish in a recreational pond is different than in a production or aquaculture pond.</a:t>
            </a:r>
          </a:p>
          <a:p>
            <a:r>
              <a:rPr lang="en-US" dirty="0" smtClean="0">
                <a:latin typeface="Calibri" charset="0"/>
              </a:rPr>
              <a:t>Recreational pond feeding may involve stocking fodder species, fertilizing, or a feeding program using commercially prepared feeds.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50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38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Since fodder has already been discussed, the focus here will be on commercial feeds where rapid gains or growth are the goals.</a:t>
            </a:r>
          </a:p>
        </p:txBody>
      </p:sp>
      <p:pic>
        <p:nvPicPr>
          <p:cNvPr id="46083" name="Picture 3" descr="Catfish Feeding #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98785"/>
            <a:ext cx="4876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133600" y="5648448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Photo by M. </a:t>
            </a:r>
            <a:r>
              <a:rPr lang="en-US" sz="1000" dirty="0" err="1"/>
              <a:t>Jasek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643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5992" y="304800"/>
            <a:ext cx="8373208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All nutritional needs of fish are similar to other animals.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need protein, carbohydrates, fats, minerals, vitamins, and water</a:t>
            </a:r>
            <a:r>
              <a:rPr lang="en-US" sz="3000" dirty="0" smtClean="0"/>
              <a:t>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Each fish species has specific needs.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protein content for tank culture ranges from 28 percent to 30 percent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39743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153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Commercial feeds are available as either floating or sinking pellets.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Surface feeding allows the manager to observe fish activity.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Pellets should remain stable for at least 30 minutes and the manager should not feed more than the fish will eat in a 15 to 20 minute time period.</a:t>
            </a:r>
          </a:p>
        </p:txBody>
      </p:sp>
    </p:spTree>
    <p:extLst>
      <p:ext uri="{BB962C8B-B14F-4D97-AF65-F5344CB8AC3E}">
        <p14:creationId xmlns:p14="http://schemas.microsoft.com/office/powerpoint/2010/main" val="610027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8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Antibiotics can be added to commercial feeds when the Cool Feed Process is used to make feeds.</a:t>
            </a:r>
          </a:p>
        </p:txBody>
      </p:sp>
    </p:spTree>
    <p:extLst>
      <p:ext uri="{BB962C8B-B14F-4D97-AF65-F5344CB8AC3E}">
        <p14:creationId xmlns:p14="http://schemas.microsoft.com/office/powerpoint/2010/main" val="2956165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Pond Management</a:t>
            </a:r>
            <a:endParaRPr lang="en-US" dirty="0">
              <a:latin typeface="Calibri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Both new and existing ponds need to be prepared for successful stocking.</a:t>
            </a:r>
          </a:p>
        </p:txBody>
      </p:sp>
    </p:spTree>
    <p:extLst>
      <p:ext uri="{BB962C8B-B14F-4D97-AF65-F5344CB8AC3E}">
        <p14:creationId xmlns:p14="http://schemas.microsoft.com/office/powerpoint/2010/main" val="3873213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22031" y="304800"/>
            <a:ext cx="8340969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New ponds need fertilization prior to filling with water.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Pre-stocking a new pond with fodder species should be done before game fish stocking.</a:t>
            </a:r>
          </a:p>
        </p:txBody>
      </p:sp>
    </p:spTree>
    <p:extLst>
      <p:ext uri="{BB962C8B-B14F-4D97-AF65-F5344CB8AC3E}">
        <p14:creationId xmlns:p14="http://schemas.microsoft.com/office/powerpoint/2010/main" val="1936801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Established ponds may need to have excessive vegetation removed.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Removal of trash fish species may be necessary</a:t>
            </a:r>
            <a:r>
              <a:rPr 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Consulting an experienced, reputable pond manager prior to stocking may be worth the investment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24620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26"/>
          <p:cNvSpPr txBox="1">
            <a:spLocks noChangeArrowheads="1"/>
          </p:cNvSpPr>
          <p:nvPr/>
        </p:nvSpPr>
        <p:spPr bwMode="auto">
          <a:xfrm>
            <a:off x="609600" y="304800"/>
            <a:ext cx="8077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Some businesses provide free consultation.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Their recommendations may be based on their need to sell stocker fish, not what the landowner actually needs</a:t>
            </a:r>
            <a:r>
              <a:rPr lang="en-US" sz="3000" dirty="0" smtClean="0"/>
              <a:t>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county extension service is another good source for pond management information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534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6106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In pond production, some landowners may choose to stock a single species.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Most will opt for a diverse population.</a:t>
            </a:r>
          </a:p>
        </p:txBody>
      </p:sp>
      <p:pic>
        <p:nvPicPr>
          <p:cNvPr id="6147" name="Picture 3" descr="8986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54115"/>
            <a:ext cx="56388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Trash fish are those species that have little or no value, include gar, gizzard shad, and bullhead catfish.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enter ponds as eggs attached to the legs of water birds.</a:t>
            </a:r>
          </a:p>
        </p:txBody>
      </p:sp>
    </p:spTree>
    <p:extLst>
      <p:ext uri="{BB962C8B-B14F-4D97-AF65-F5344CB8AC3E}">
        <p14:creationId xmlns:p14="http://schemas.microsoft.com/office/powerpoint/2010/main" val="267531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Rotenone is a chemical that can effectively remove trash fish from a waterway.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Gar and bullheads are resistant to rotenone, as are larger fish.</a:t>
            </a:r>
          </a:p>
        </p:txBody>
      </p:sp>
    </p:spTree>
    <p:extLst>
      <p:ext uri="{BB962C8B-B14F-4D97-AF65-F5344CB8AC3E}">
        <p14:creationId xmlns:p14="http://schemas.microsoft.com/office/powerpoint/2010/main" val="689810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Rotenone levels toxic to fish are not harmful to humans or livestock.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Effects begin within 30 minutes of application and become absent within a week after application.</a:t>
            </a:r>
          </a:p>
        </p:txBody>
      </p:sp>
    </p:spTree>
    <p:extLst>
      <p:ext uri="{BB962C8B-B14F-4D97-AF65-F5344CB8AC3E}">
        <p14:creationId xmlns:p14="http://schemas.microsoft.com/office/powerpoint/2010/main" val="4042414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Muddy or cloudy ponds are a result of acidic water conditions.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Colloidal clay particles are held in suspension because they have the same ion charge as the pond or lake bed.</a:t>
            </a:r>
          </a:p>
        </p:txBody>
      </p:sp>
    </p:spTree>
    <p:extLst>
      <p:ext uri="{BB962C8B-B14F-4D97-AF65-F5344CB8AC3E}">
        <p14:creationId xmlns:p14="http://schemas.microsoft.com/office/powerpoint/2010/main" val="3703747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1534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Reversing the charge will settle the particles.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This can be done by adding seven to ten rectangular bales of hay per acre to the water</a:t>
            </a:r>
            <a:r>
              <a:rPr 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Applying 75 pounds of cottonseed meal or soybean meal and 25 pounds of super-phosphate per acre is another treatment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78073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924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Applying gypsum at a rate of 200 pounds per acre may help, if water is slightly turbid.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It may be necessary to increase the application rate to 800 pounds per acre, if water is muddy</a:t>
            </a:r>
            <a:r>
              <a:rPr 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Pond fertility can result from natural sources, chemical application, or a combination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02900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83577" y="228600"/>
            <a:ext cx="82794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A nutrient-rich pond will increase the growth of phytoplankton, which feeds zooplankton, which in turn feeds small fish that provide fodder to the larger fish.</a:t>
            </a:r>
          </a:p>
        </p:txBody>
      </p:sp>
      <p:pic>
        <p:nvPicPr>
          <p:cNvPr id="65539" name="Picture 3" descr="8986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9"/>
          <a:stretch>
            <a:fillRect/>
          </a:stretch>
        </p:blipFill>
        <p:spPr bwMode="auto">
          <a:xfrm>
            <a:off x="381000" y="2435473"/>
            <a:ext cx="914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8986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1"/>
          <a:stretch>
            <a:fillRect/>
          </a:stretch>
        </p:blipFill>
        <p:spPr bwMode="auto">
          <a:xfrm>
            <a:off x="2971800" y="2435473"/>
            <a:ext cx="990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4305300" y="2664073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7F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1828800" y="2587873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7F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5543" name="Picture 9" descr="8986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5473"/>
            <a:ext cx="1676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1" descr="8986-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4673"/>
            <a:ext cx="4876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7467600" y="3197473"/>
            <a:ext cx="1219200" cy="1066800"/>
          </a:xfrm>
          <a:prstGeom prst="curvedLeftArrow">
            <a:avLst>
              <a:gd name="adj1" fmla="val 20000"/>
              <a:gd name="adj2" fmla="val 40000"/>
              <a:gd name="adj3" fmla="val 38095"/>
            </a:avLst>
          </a:prstGeom>
          <a:solidFill>
            <a:srgbClr val="F7F7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8600" y="5559673"/>
            <a:ext cx="3124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Illustrations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800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Nitrogen and phosphorus are two important nutrients for ponds.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can be applied as commercial fertilizers.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Cottonseed meal is an organic material that can stimulate plankton growth.</a:t>
            </a:r>
          </a:p>
        </p:txBody>
      </p:sp>
    </p:spTree>
    <p:extLst>
      <p:ext uri="{BB962C8B-B14F-4D97-AF65-F5344CB8AC3E}">
        <p14:creationId xmlns:p14="http://schemas.microsoft.com/office/powerpoint/2010/main" val="848496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382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Fertilization should take place two weeks before stocking and when the water temperature is about 60</a:t>
            </a:r>
            <a:r>
              <a:rPr lang="en-US" sz="3000" dirty="0">
                <a:cs typeface="Tahoma" pitchFamily="34" charset="0"/>
              </a:rPr>
              <a:t>°F.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cs typeface="Tahoma" pitchFamily="34" charset="0"/>
              </a:rPr>
              <a:t>A second application two weeks after stocking may be beneficial.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>
                <a:cs typeface="Tahoma" pitchFamily="34" charset="0"/>
              </a:rPr>
              <a:t>A third application may be applied, if needed.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2576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There are hazards that can accompany high pond fertility.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These hazards involve phytoplankton, which are plants.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 nutrient-rich, clear pond will allow phytoplankton to grow in the presence of sunlight.</a:t>
            </a:r>
          </a:p>
        </p:txBody>
      </p:sp>
    </p:spTree>
    <p:extLst>
      <p:ext uri="{BB962C8B-B14F-4D97-AF65-F5344CB8AC3E}">
        <p14:creationId xmlns:p14="http://schemas.microsoft.com/office/powerpoint/2010/main" val="92253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2296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Aquaculture is very intensive and requires daily attention.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000" dirty="0"/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000" dirty="0"/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000" dirty="0"/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000" dirty="0" smtClean="0"/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3000" dirty="0"/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Recreational ponds are less intense and do not require daily attention.</a:t>
            </a:r>
          </a:p>
        </p:txBody>
      </p:sp>
      <p:pic>
        <p:nvPicPr>
          <p:cNvPr id="7171" name="Picture 3" descr="Catfish Feeding #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01272"/>
            <a:ext cx="64500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71600" y="4501672"/>
            <a:ext cx="2743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Photo by M. </a:t>
            </a:r>
            <a:r>
              <a:rPr lang="en-US" sz="1000" dirty="0" err="1"/>
              <a:t>Jasek</a:t>
            </a:r>
            <a:r>
              <a:rPr lang="en-US" sz="1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3145" y="6180992"/>
            <a:ext cx="298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4"/>
              </a:rPr>
              <a:t>Aquaculture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5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153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When plants photosynthesize, they give off oxygen.</a:t>
            </a:r>
          </a:p>
          <a:p>
            <a:pPr marL="571500" indent="-5715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Without sunlight, plants respire and give off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3646594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Additionally, fish give off ammonia wastes through their gills.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This is an additional food source for the microscopic plants.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Too high nutrient levels promote excessive phytoplankton growth or bloom.</a:t>
            </a:r>
          </a:p>
        </p:txBody>
      </p:sp>
    </p:spTree>
    <p:extLst>
      <p:ext uri="{BB962C8B-B14F-4D97-AF65-F5344CB8AC3E}">
        <p14:creationId xmlns:p14="http://schemas.microsoft.com/office/powerpoint/2010/main" val="2471176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3820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When the phytoplankton outgrow their food supply, they die or crash.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Aerobic bacteria begin decaying dead microscopic plants.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They use oxygen and produce carbon dioxide</a:t>
            </a:r>
            <a:r>
              <a:rPr 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Without enough dissolved oxygen in the water and too much carbon dioxide, the fish will die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1613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Phytoplankton serve two purposes: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 </a:t>
            </a:r>
            <a:r>
              <a:rPr lang="en-US" sz="2800" dirty="0"/>
              <a:t>food source of zooplankton and 	fry, and</a:t>
            </a:r>
          </a:p>
          <a:p>
            <a:pPr marL="914400" lvl="1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restrict </a:t>
            </a:r>
            <a:r>
              <a:rPr lang="en-US" sz="2800" dirty="0"/>
              <a:t>the amount of sunlight 	that can enter the water, </a:t>
            </a:r>
            <a:r>
              <a:rPr lang="en-US" sz="2800" dirty="0" smtClean="0"/>
              <a:t>thereby </a:t>
            </a:r>
            <a:r>
              <a:rPr lang="en-US" sz="2800" dirty="0"/>
              <a:t>controlling the growth 	of undesirable vegetation.</a:t>
            </a:r>
          </a:p>
        </p:txBody>
      </p:sp>
    </p:spTree>
    <p:extLst>
      <p:ext uri="{BB962C8B-B14F-4D97-AF65-F5344CB8AC3E}">
        <p14:creationId xmlns:p14="http://schemas.microsoft.com/office/powerpoint/2010/main" val="35183067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42900" y="304800"/>
            <a:ext cx="85725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The density of phytoplankton affects turbidity (the coloration of water).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Turbidity is checked using a </a:t>
            </a:r>
            <a:r>
              <a:rPr lang="en-US" sz="3000" dirty="0" err="1"/>
              <a:t>Secchi</a:t>
            </a:r>
            <a:r>
              <a:rPr lang="en-US" sz="3000" dirty="0"/>
              <a:t> disk.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Turbidity testing is not used in muddy waters.</a:t>
            </a:r>
          </a:p>
        </p:txBody>
      </p:sp>
    </p:spTree>
    <p:extLst>
      <p:ext uri="{BB962C8B-B14F-4D97-AF65-F5344CB8AC3E}">
        <p14:creationId xmlns:p14="http://schemas.microsoft.com/office/powerpoint/2010/main" val="2137427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Hundreds of aquatic plant species grow in water.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Some are beneficial and do not require control.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Others can attract snakes or interfere with fishing and need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3305438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Plants also compete with the fish for oxygen at night or during cloudy days.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New pond design can help in preventing aquatic plant problems.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Aquatic herbicides are useful and some are selective in the plants they control.</a:t>
            </a:r>
          </a:p>
        </p:txBody>
      </p:sp>
    </p:spTree>
    <p:extLst>
      <p:ext uri="{BB962C8B-B14F-4D97-AF65-F5344CB8AC3E}">
        <p14:creationId xmlns:p14="http://schemas.microsoft.com/office/powerpoint/2010/main" val="3948277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90600" y="365125"/>
            <a:ext cx="7162800" cy="55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/>
                <a:latin typeface="+mj-lt"/>
                <a:cs typeface="Times New Roman" pitchFamily="18" charset="0"/>
              </a:rPr>
              <a:t>ALL  RIGHTS  RESERVED</a:t>
            </a:r>
            <a:r>
              <a:rPr lang="en-US" sz="4000" dirty="0">
                <a:effectLst/>
                <a:latin typeface="+mj-lt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Reproduction or redistribution of all, or part,       of this presentation without written        permission is prohibited.</a:t>
            </a:r>
            <a:br>
              <a:rPr lang="en-US" sz="2800" dirty="0">
                <a:effectLst/>
                <a:latin typeface="+mj-lt"/>
                <a:cs typeface="Times New Roman" pitchFamily="18" charset="0"/>
              </a:rPr>
            </a:br>
            <a:endParaRPr lang="en-US" sz="2800" dirty="0">
              <a:effectLst/>
              <a:latin typeface="+mj-lt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Instructional Materials Service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Texas A&amp;M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2588 TAMUS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College Station, Texas 77843-2588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effectLst/>
                <a:latin typeface="+mj-lt"/>
                <a:cs typeface="Times New Roman" pitchFamily="18" charset="0"/>
              </a:rPr>
              <a:t>http://www-ims.tamu.edu</a:t>
            </a:r>
            <a:br>
              <a:rPr lang="en-US" sz="2800" dirty="0">
                <a:effectLst/>
                <a:latin typeface="+mj-lt"/>
                <a:cs typeface="Times New Roman" pitchFamily="18" charset="0"/>
              </a:rPr>
            </a:br>
            <a:r>
              <a:rPr lang="en-US" sz="2800" dirty="0">
                <a:effectLst/>
                <a:latin typeface="+mj-lt"/>
                <a:cs typeface="Times New Roman" pitchFamily="18" charset="0"/>
              </a:rPr>
              <a:t> </a:t>
            </a:r>
            <a:r>
              <a:rPr lang="en-US" sz="2800" b="1" dirty="0" smtClean="0">
                <a:effectLst/>
                <a:latin typeface="+mj-lt"/>
                <a:cs typeface="Times New Roman" pitchFamily="18" charset="0"/>
              </a:rPr>
              <a:t>2006</a:t>
            </a:r>
            <a:endParaRPr lang="en-US" sz="2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37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168525" y="274638"/>
            <a:ext cx="6518275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Selecting Fish Species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Several fish species are popular in recreational ponds.</a:t>
            </a:r>
          </a:p>
          <a:p>
            <a:r>
              <a:rPr lang="en-US" dirty="0">
                <a:latin typeface="Calibri" charset="0"/>
              </a:rPr>
              <a:t>Although channel catfish and hybrid largemouth bass are the main game species, hybrid striped bass, red drum, blue catfish, and flathead catfish are also used for stocking.</a:t>
            </a:r>
          </a:p>
        </p:txBody>
      </p:sp>
    </p:spTree>
    <p:extLst>
      <p:ext uri="{BB962C8B-B14F-4D97-AF65-F5344CB8AC3E}">
        <p14:creationId xmlns:p14="http://schemas.microsoft.com/office/powerpoint/2010/main" val="24091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In northern states, certain trout and salmon species are stocked.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000" dirty="0"/>
              <a:t>Crappie, sunfish, crayfish, and minnows are stocked as fish fodder, but also provide food for humans.</a:t>
            </a:r>
          </a:p>
        </p:txBody>
      </p:sp>
    </p:spTree>
    <p:extLst>
      <p:ext uri="{BB962C8B-B14F-4D97-AF65-F5344CB8AC3E}">
        <p14:creationId xmlns:p14="http://schemas.microsoft.com/office/powerpoint/2010/main" val="3787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/>
              <a:t>The largemouth bass is the largest in the sunfish family.</a:t>
            </a:r>
          </a:p>
        </p:txBody>
      </p:sp>
      <p:pic>
        <p:nvPicPr>
          <p:cNvPr id="10243" name="Picture 3" descr="8986-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3400"/>
            <a:ext cx="8305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5029200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Illustration by Christine </a:t>
            </a:r>
            <a:r>
              <a:rPr lang="en-US" sz="1000" dirty="0" err="1"/>
              <a:t>Stetter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I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PowerPoint_IMS</Template>
  <TotalTime>83</TotalTime>
  <Words>2195</Words>
  <Application>Microsoft Office PowerPoint</Application>
  <PresentationFormat>On-screen Show (4:3)</PresentationFormat>
  <Paragraphs>248</Paragraphs>
  <Slides>67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PowerPoint_IMS</vt:lpstr>
      <vt:lpstr>MANAGING FRESHWATER FISH POPULATIONS</vt:lpstr>
      <vt:lpstr>Introduction</vt:lpstr>
      <vt:lpstr>PowerPoint Presentation</vt:lpstr>
      <vt:lpstr>PowerPoint Presentation</vt:lpstr>
      <vt:lpstr>PowerPoint Presentation</vt:lpstr>
      <vt:lpstr>PowerPoint Presentation</vt:lpstr>
      <vt:lpstr>Selecting Fish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Stocking Rates</vt:lpstr>
      <vt:lpstr>PowerPoint Presentation</vt:lpstr>
      <vt:lpstr>PowerPoint Presentation</vt:lpstr>
      <vt:lpstr>PowerPoint Presentation</vt:lpstr>
      <vt:lpstr>PowerPoint Presentation</vt:lpstr>
      <vt:lpstr>Controlling Fishing Pressure</vt:lpstr>
      <vt:lpstr>PowerPoint Presentation</vt:lpstr>
      <vt:lpstr>PowerPoint Presentation</vt:lpstr>
      <vt:lpstr>Feeding Fish</vt:lpstr>
      <vt:lpstr>PowerPoint Presentation</vt:lpstr>
      <vt:lpstr>PowerPoint Presentation</vt:lpstr>
      <vt:lpstr>PowerPoint Presentation</vt:lpstr>
      <vt:lpstr>PowerPoint Presentation</vt:lpstr>
      <vt:lpstr>Pond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Holli Leggette</dc:creator>
  <cp:lastModifiedBy>Joe Molina</cp:lastModifiedBy>
  <cp:revision>6</cp:revision>
  <dcterms:created xsi:type="dcterms:W3CDTF">2013-07-17T19:20:29Z</dcterms:created>
  <dcterms:modified xsi:type="dcterms:W3CDTF">2014-04-22T19:26:54Z</dcterms:modified>
</cp:coreProperties>
</file>